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94568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14.10.2022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7181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14.10.2022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33609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14.10.2022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92377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14.10.2022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36632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14.10.2022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0044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14.10.2022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87863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14.10.2022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43113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14.10.2022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5945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14.10.2022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21022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14.10.2022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03288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14.10.2022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26682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2E2653-DAD9-4398-86EE-819004EEDC3D}" type="datetimeFigureOut">
              <a:rPr lang="de-DE" smtClean="0"/>
              <a:t>14.10.2022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4676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22852" y="1324255"/>
            <a:ext cx="9144000" cy="438284"/>
          </a:xfrm>
        </p:spPr>
        <p:txBody>
          <a:bodyPr>
            <a:normAutofit/>
          </a:bodyPr>
          <a:lstStyle/>
          <a:p>
            <a:pPr algn="l"/>
            <a:r>
              <a:rPr lang="de-DE" sz="1800" b="1" u="sng" dirty="0"/>
              <a:t>Thema</a:t>
            </a:r>
            <a:r>
              <a:rPr lang="de-DE" sz="1800" b="1" dirty="0"/>
              <a:t>:            Grundsätze  bei Gefahrstoffen</a:t>
            </a:r>
          </a:p>
        </p:txBody>
      </p:sp>
      <p:pic>
        <p:nvPicPr>
          <p:cNvPr id="4" name="Grafik 3" descr="FWRM-2016-1">
            <a:extLst>
              <a:ext uri="{FF2B5EF4-FFF2-40B4-BE49-F238E27FC236}">
                <a16:creationId xmlns:a16="http://schemas.microsoft.com/office/drawing/2014/main" id="{B2BD6449-6912-4037-A6C1-29821543690D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</a:blip>
          <a:srcRect/>
          <a:stretch>
            <a:fillRect/>
          </a:stretch>
        </p:blipFill>
        <p:spPr>
          <a:xfrm>
            <a:off x="7592179" y="204852"/>
            <a:ext cx="3897455" cy="1119403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5" name="Titel 1">
            <a:extLst>
              <a:ext uri="{FF2B5EF4-FFF2-40B4-BE49-F238E27FC236}">
                <a16:creationId xmlns:a16="http://schemas.microsoft.com/office/drawing/2014/main" id="{38E269BC-ECA9-4A78-804B-9FAE4ADA488E}"/>
              </a:ext>
            </a:extLst>
          </p:cNvPr>
          <p:cNvSpPr/>
          <p:nvPr/>
        </p:nvSpPr>
        <p:spPr>
          <a:xfrm>
            <a:off x="412531" y="195375"/>
            <a:ext cx="3271573" cy="1128880"/>
          </a:xfrm>
          <a:prstGeom prst="rect">
            <a:avLst/>
          </a:prstGeom>
          <a:solidFill>
            <a:srgbClr val="F2F2F2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0" compatLnSpc="0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600" b="0" i="0" u="none" strike="noStrike" kern="1200" cap="none" spc="0" baseline="0">
                <a:solidFill>
                  <a:srgbClr val="FF0000"/>
                </a:solidFill>
                <a:uFillTx/>
                <a:latin typeface="AR BLANCA" pitchFamily="2"/>
                <a:cs typeface="Arial" pitchFamily="34"/>
              </a:rPr>
              <a:t>    Freiwillige Feuerwehr </a:t>
            </a:r>
            <a:br>
              <a:rPr lang="de-DE" sz="1600" b="0" i="0" u="none" strike="noStrike" kern="1200" cap="none" spc="0" baseline="0">
                <a:solidFill>
                  <a:srgbClr val="FF0000"/>
                </a:solidFill>
                <a:uFillTx/>
                <a:latin typeface="AR BLANCA" pitchFamily="2"/>
                <a:cs typeface="Arial" pitchFamily="34"/>
              </a:rPr>
            </a:br>
            <a:r>
              <a:rPr lang="de-DE" sz="1600" b="0" i="0" u="none" strike="noStrike" kern="1200" cap="none" spc="0" baseline="0">
                <a:solidFill>
                  <a:srgbClr val="FF0000"/>
                </a:solidFill>
                <a:uFillTx/>
                <a:latin typeface="AR BLANCA" pitchFamily="2"/>
                <a:cs typeface="Arial" pitchFamily="34"/>
              </a:rPr>
              <a:t>   Ramstein - Miesenbach</a:t>
            </a: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173FC7D9-AFD0-4FC2-8A08-ACD7A1D554C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3684104" y="195375"/>
            <a:ext cx="3908076" cy="112888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7" name="Titel 1"/>
          <p:cNvSpPr txBox="1">
            <a:spLocks/>
          </p:cNvSpPr>
          <p:nvPr/>
        </p:nvSpPr>
        <p:spPr>
          <a:xfrm>
            <a:off x="586640" y="4387469"/>
            <a:ext cx="3721044" cy="1675692"/>
          </a:xfrm>
          <a:prstGeom prst="rect">
            <a:avLst/>
          </a:prstGeom>
          <a:solidFill>
            <a:srgbClr val="FFFF00"/>
          </a:solidFill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sz="1600" b="1" u="sng" dirty="0"/>
              <a:t>Wichtig/merke:</a:t>
            </a:r>
          </a:p>
          <a:p>
            <a:pPr algn="l"/>
            <a:endParaRPr lang="de-DE" sz="16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de-DE" sz="1400" dirty="0"/>
              <a:t>Auf Eigenschutz achten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de-DE" sz="1400" dirty="0"/>
              <a:t>Mindestabstand 50m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de-DE" sz="1400" dirty="0"/>
              <a:t>je nach Wind auch mehr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de-DE" sz="1400" dirty="0"/>
              <a:t>zusätzlicher Arbeitsbereich sichern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de-DE" sz="1400" dirty="0"/>
              <a:t>Auf Senken oder Gefälle achten</a:t>
            </a:r>
          </a:p>
        </p:txBody>
      </p:sp>
      <p:sp>
        <p:nvSpPr>
          <p:cNvPr id="8" name="Titel 1"/>
          <p:cNvSpPr txBox="1">
            <a:spLocks/>
          </p:cNvSpPr>
          <p:nvPr/>
        </p:nvSpPr>
        <p:spPr>
          <a:xfrm>
            <a:off x="617286" y="1803821"/>
            <a:ext cx="3678267" cy="161184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sz="1600" b="1" u="sng" dirty="0"/>
              <a:t>Allgemein</a:t>
            </a:r>
            <a:r>
              <a:rPr lang="de-DE" sz="1600" b="1" dirty="0"/>
              <a:t>:   GAMS</a:t>
            </a:r>
          </a:p>
          <a:p>
            <a:pPr algn="l"/>
            <a:endParaRPr lang="de-DE" sz="16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de-DE" sz="1600" b="1" dirty="0"/>
              <a:t>G</a:t>
            </a:r>
            <a:r>
              <a:rPr lang="de-DE" sz="1600" dirty="0"/>
              <a:t>efahr erkennen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de-DE" sz="1600" b="1" dirty="0"/>
              <a:t>A</a:t>
            </a:r>
            <a:r>
              <a:rPr lang="de-DE" sz="1600" dirty="0"/>
              <a:t>bsichern der Einsatzstelle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de-DE" sz="1600" b="1" dirty="0"/>
              <a:t>M</a:t>
            </a:r>
            <a:r>
              <a:rPr lang="de-DE" sz="1600" dirty="0"/>
              <a:t>enschenrettung unter Eigenschutz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de-DE" sz="1600" b="1" dirty="0"/>
              <a:t>S</a:t>
            </a:r>
            <a:r>
              <a:rPr lang="de-DE" sz="1600" dirty="0"/>
              <a:t>pezialkräfte anfordern</a:t>
            </a:r>
          </a:p>
        </p:txBody>
      </p:sp>
      <p:sp>
        <p:nvSpPr>
          <p:cNvPr id="9" name="Titel 1"/>
          <p:cNvSpPr txBox="1">
            <a:spLocks/>
          </p:cNvSpPr>
          <p:nvPr/>
        </p:nvSpPr>
        <p:spPr>
          <a:xfrm>
            <a:off x="9998765" y="6171179"/>
            <a:ext cx="1583635" cy="43828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sz="1000" b="1" u="sng" dirty="0"/>
              <a:t>Ersteller:  </a:t>
            </a:r>
            <a:r>
              <a:rPr lang="de-DE" sz="1000" dirty="0"/>
              <a:t>M. Groß 10.2016</a:t>
            </a:r>
          </a:p>
        </p:txBody>
      </p:sp>
      <p:cxnSp>
        <p:nvCxnSpPr>
          <p:cNvPr id="11" name="Gerader Verbinder 10"/>
          <p:cNvCxnSpPr/>
          <p:nvPr/>
        </p:nvCxnSpPr>
        <p:spPr>
          <a:xfrm flipV="1">
            <a:off x="412531" y="1324255"/>
            <a:ext cx="11169869" cy="9477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hteck 2">
            <a:extLst>
              <a:ext uri="{FF2B5EF4-FFF2-40B4-BE49-F238E27FC236}">
                <a16:creationId xmlns:a16="http://schemas.microsoft.com/office/drawing/2014/main" id="{10009573-FFFC-4C3A-BEA3-8920BABD2571}"/>
              </a:ext>
            </a:extLst>
          </p:cNvPr>
          <p:cNvSpPr/>
          <p:nvPr/>
        </p:nvSpPr>
        <p:spPr>
          <a:xfrm>
            <a:off x="5638142" y="2211340"/>
            <a:ext cx="5321672" cy="212365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de-DE" sz="1200" dirty="0">
                <a:latin typeface="Arial" panose="020B0604020202020204" pitchFamily="34" charset="0"/>
              </a:rPr>
              <a:t>2 Entweichen von Gasen durch Druck oder chemische Reaktion</a:t>
            </a:r>
          </a:p>
          <a:p>
            <a:r>
              <a:rPr lang="de-DE" sz="1200" dirty="0">
                <a:latin typeface="Arial" panose="020B0604020202020204" pitchFamily="34" charset="0"/>
              </a:rPr>
              <a:t>3 Entzündbarkeit flüssiger Stoffe oder selbsterhitzungsfähiger, flüssiger Stoff</a:t>
            </a:r>
          </a:p>
          <a:p>
            <a:r>
              <a:rPr lang="de-DE" sz="1200" dirty="0">
                <a:latin typeface="Arial" panose="020B0604020202020204" pitchFamily="34" charset="0"/>
              </a:rPr>
              <a:t>4 Entzündbarkeit fester Stoffe oder selbsterhitzungsfähiger, fester Stoff</a:t>
            </a:r>
          </a:p>
          <a:p>
            <a:r>
              <a:rPr lang="de-DE" sz="1200" dirty="0">
                <a:latin typeface="Arial" panose="020B0604020202020204" pitchFamily="34" charset="0"/>
              </a:rPr>
              <a:t>5 Oxidierende </a:t>
            </a:r>
            <a:r>
              <a:rPr lang="de-DE" sz="1200">
                <a:latin typeface="Arial" panose="020B0604020202020204" pitchFamily="34" charset="0"/>
              </a:rPr>
              <a:t>(brandfördernde</a:t>
            </a:r>
            <a:r>
              <a:rPr lang="de-DE" sz="1200" dirty="0">
                <a:latin typeface="Arial" panose="020B0604020202020204" pitchFamily="34" charset="0"/>
              </a:rPr>
              <a:t>) Wirkung</a:t>
            </a:r>
          </a:p>
          <a:p>
            <a:r>
              <a:rPr lang="de-DE" sz="1200" dirty="0">
                <a:latin typeface="Arial" panose="020B0604020202020204" pitchFamily="34" charset="0"/>
              </a:rPr>
              <a:t>6 Giftigkeit</a:t>
            </a:r>
          </a:p>
          <a:p>
            <a:r>
              <a:rPr lang="de-DE" sz="1200" dirty="0">
                <a:latin typeface="Arial" panose="020B0604020202020204" pitchFamily="34" charset="0"/>
              </a:rPr>
              <a:t>7 Radioaktivität</a:t>
            </a:r>
          </a:p>
          <a:p>
            <a:r>
              <a:rPr lang="de-DE" sz="1200" dirty="0">
                <a:latin typeface="Arial" panose="020B0604020202020204" pitchFamily="34" charset="0"/>
              </a:rPr>
              <a:t>8 Ätzwirkung</a:t>
            </a:r>
          </a:p>
          <a:p>
            <a:r>
              <a:rPr lang="de-DE" sz="1200" dirty="0">
                <a:latin typeface="Arial" panose="020B0604020202020204" pitchFamily="34" charset="0"/>
              </a:rPr>
              <a:t>9 Gefahr einer spontanen, heftigen Reaktion</a:t>
            </a:r>
          </a:p>
          <a:p>
            <a:r>
              <a:rPr lang="de-DE" sz="1200" dirty="0">
                <a:latin typeface="Arial" panose="020B0604020202020204" pitchFamily="34" charset="0"/>
              </a:rPr>
              <a:t>X Reagiert gefährlich mit Wasser</a:t>
            </a:r>
          </a:p>
          <a:p>
            <a:r>
              <a:rPr lang="de-DE" sz="1200" dirty="0">
                <a:latin typeface="Arial" panose="020B0604020202020204" pitchFamily="34" charset="0"/>
              </a:rPr>
              <a:t>0 Wird angehängt, wenn keine weitere Gefahr besteht</a:t>
            </a:r>
          </a:p>
          <a:p>
            <a:r>
              <a:rPr lang="de-DE" sz="1200" dirty="0">
                <a:latin typeface="Arial" panose="020B0604020202020204" pitchFamily="34" charset="0"/>
              </a:rPr>
              <a:t>Eine Verdoppelung der Zahl bedeutet eine Erhöhung der Gefahr</a:t>
            </a:r>
            <a:endParaRPr lang="de-DE" sz="1200" dirty="0"/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DFCD9212-A134-4B8A-A8F0-068A440442CC}"/>
              </a:ext>
            </a:extLst>
          </p:cNvPr>
          <p:cNvSpPr txBox="1"/>
          <p:nvPr/>
        </p:nvSpPr>
        <p:spPr>
          <a:xfrm>
            <a:off x="5638142" y="1812917"/>
            <a:ext cx="48264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u="sng" dirty="0"/>
              <a:t>Bedeutung der Gefahrnummern nach GGVSEB</a:t>
            </a: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9CC1680E-5803-4283-99D7-7C48D9427FAE}"/>
              </a:ext>
            </a:extLst>
          </p:cNvPr>
          <p:cNvSpPr/>
          <p:nvPr/>
        </p:nvSpPr>
        <p:spPr>
          <a:xfrm>
            <a:off x="5638142" y="4963429"/>
            <a:ext cx="6096000" cy="122341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de-DE" sz="1050" dirty="0">
                <a:latin typeface="Arial" panose="020B0604020202020204" pitchFamily="34" charset="0"/>
              </a:rPr>
              <a:t>Form 1: PSA, Atemschutz , zusätzlicher Schutz durch Gummistiefel, Kopfhaube und</a:t>
            </a:r>
          </a:p>
          <a:p>
            <a:r>
              <a:rPr lang="de-DE" sz="1050" dirty="0">
                <a:latin typeface="Arial" panose="020B0604020202020204" pitchFamily="34" charset="0"/>
              </a:rPr>
              <a:t>             Chemikalienschutzhandschuhe</a:t>
            </a:r>
          </a:p>
          <a:p>
            <a:r>
              <a:rPr lang="de-DE" sz="1050" dirty="0">
                <a:latin typeface="Arial" panose="020B0604020202020204" pitchFamily="34" charset="0"/>
              </a:rPr>
              <a:t>Form 2: PSA, Atemschutz , darüber ein Einwegschutzanzug. Dazu</a:t>
            </a:r>
          </a:p>
          <a:p>
            <a:r>
              <a:rPr lang="de-DE" sz="1050" dirty="0">
                <a:latin typeface="Arial" panose="020B0604020202020204" pitchFamily="34" charset="0"/>
              </a:rPr>
              <a:t>             Chemikalienschutzhandschuhe und Gummistiefel, Übergänge von Anzug zu</a:t>
            </a:r>
          </a:p>
          <a:p>
            <a:r>
              <a:rPr lang="de-DE" sz="1050" dirty="0">
                <a:latin typeface="Arial" panose="020B0604020202020204" pitchFamily="34" charset="0"/>
              </a:rPr>
              <a:t>             Maske, Handschuhen und Stiefeln müssen evtl. abgeklebt werden.</a:t>
            </a:r>
          </a:p>
          <a:p>
            <a:r>
              <a:rPr lang="de-DE" sz="1050" dirty="0">
                <a:latin typeface="Arial" panose="020B0604020202020204" pitchFamily="34" charset="0"/>
              </a:rPr>
              <a:t>Form 3: Chemikalienschutzanzug, Umluftunabhängiger Atemschutz </a:t>
            </a:r>
          </a:p>
          <a:p>
            <a:r>
              <a:rPr lang="de-DE" sz="1050" dirty="0">
                <a:latin typeface="Arial" panose="020B0604020202020204" pitchFamily="34" charset="0"/>
              </a:rPr>
              <a:t>             Not </a:t>
            </a:r>
            <a:r>
              <a:rPr lang="de-DE" sz="1050" dirty="0" err="1">
                <a:latin typeface="Arial" panose="020B0604020202020204" pitchFamily="34" charset="0"/>
              </a:rPr>
              <a:t>dekon</a:t>
            </a:r>
            <a:r>
              <a:rPr lang="de-DE" sz="1050" dirty="0">
                <a:latin typeface="Arial" panose="020B0604020202020204" pitchFamily="34" charset="0"/>
              </a:rPr>
              <a:t> bereit stellen, besteht aus Schere und Eimer Wasser mit Schwamm</a:t>
            </a:r>
            <a:endParaRPr lang="de-DE" sz="1050" dirty="0"/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AA53D01F-0B78-457E-BAAD-6E50245D33D8}"/>
              </a:ext>
            </a:extLst>
          </p:cNvPr>
          <p:cNvSpPr txBox="1"/>
          <p:nvPr/>
        </p:nvSpPr>
        <p:spPr>
          <a:xfrm>
            <a:off x="5638142" y="4486011"/>
            <a:ext cx="48264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u="sng" dirty="0"/>
              <a:t>Eigenschutz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9BF658DA-C951-4593-AF95-936B6A8FDF52}"/>
              </a:ext>
            </a:extLst>
          </p:cNvPr>
          <p:cNvSpPr txBox="1"/>
          <p:nvPr/>
        </p:nvSpPr>
        <p:spPr>
          <a:xfrm>
            <a:off x="1297172" y="3415670"/>
            <a:ext cx="599361" cy="246221"/>
          </a:xfrm>
          <a:prstGeom prst="rect">
            <a:avLst/>
          </a:prstGeom>
          <a:solidFill>
            <a:srgbClr val="FF9900"/>
          </a:solidFill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de-DE" sz="1000" dirty="0"/>
              <a:t>359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02228EDB-3617-448C-863E-44667CED7EEB}"/>
              </a:ext>
            </a:extLst>
          </p:cNvPr>
          <p:cNvSpPr txBox="1"/>
          <p:nvPr/>
        </p:nvSpPr>
        <p:spPr>
          <a:xfrm>
            <a:off x="1297172" y="3660762"/>
            <a:ext cx="599361" cy="246221"/>
          </a:xfrm>
          <a:prstGeom prst="rect">
            <a:avLst/>
          </a:prstGeom>
          <a:solidFill>
            <a:srgbClr val="FF9900"/>
          </a:solidFill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de-DE" sz="1000" dirty="0"/>
              <a:t>2680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234C6393-5A66-4E69-BBCC-977CAC777762}"/>
              </a:ext>
            </a:extLst>
          </p:cNvPr>
          <p:cNvSpPr txBox="1"/>
          <p:nvPr/>
        </p:nvSpPr>
        <p:spPr>
          <a:xfrm>
            <a:off x="2106186" y="3383763"/>
            <a:ext cx="139190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/>
              <a:t>Gefahrnummer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476C5F02-F8D6-4F94-B050-CE91B73F1C5A}"/>
              </a:ext>
            </a:extLst>
          </p:cNvPr>
          <p:cNvSpPr txBox="1"/>
          <p:nvPr/>
        </p:nvSpPr>
        <p:spPr>
          <a:xfrm>
            <a:off x="2106186" y="3645373"/>
            <a:ext cx="139190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/>
              <a:t>Stoffnummer</a:t>
            </a:r>
          </a:p>
        </p:txBody>
      </p:sp>
    </p:spTree>
    <p:extLst>
      <p:ext uri="{BB962C8B-B14F-4D97-AF65-F5344CB8AC3E}">
        <p14:creationId xmlns:p14="http://schemas.microsoft.com/office/powerpoint/2010/main" val="8155982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203</Words>
  <Application>Microsoft Office PowerPoint</Application>
  <PresentationFormat>Breitbild</PresentationFormat>
  <Paragraphs>40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 BLANCA</vt:lpstr>
      <vt:lpstr>Arial</vt:lpstr>
      <vt:lpstr>Calibri</vt:lpstr>
      <vt:lpstr>Calibri Light</vt:lpstr>
      <vt:lpstr>Office</vt:lpstr>
      <vt:lpstr>Thema:            Grundsätze  bei Gefahrstoffen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Thema:</dc:title>
  <dc:creator>Matthias Hecktor</dc:creator>
  <cp:lastModifiedBy>Michael Herfurt</cp:lastModifiedBy>
  <cp:revision>16</cp:revision>
  <cp:lastPrinted>2017-03-28T16:46:28Z</cp:lastPrinted>
  <dcterms:created xsi:type="dcterms:W3CDTF">2017-03-28T16:45:47Z</dcterms:created>
  <dcterms:modified xsi:type="dcterms:W3CDTF">2022-10-14T17:19:43Z</dcterms:modified>
</cp:coreProperties>
</file>